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CFE"/>
    <a:srgbClr val="FBF0FE"/>
    <a:srgbClr val="F6EDF9"/>
    <a:srgbClr val="552579"/>
    <a:srgbClr val="DDF0C8"/>
    <a:srgbClr val="D48BF5"/>
    <a:srgbClr val="F0E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80817" autoAdjust="0"/>
  </p:normalViewPr>
  <p:slideViewPr>
    <p:cSldViewPr>
      <p:cViewPr varScale="1">
        <p:scale>
          <a:sx n="59" d="100"/>
          <a:sy n="59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DB30-5949-442A-9A6E-106A1B6CBF09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5E8-6592-4707-B194-CFB1E4D1C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6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современном быстроменяющемся мире сфера образования претерпевает большие изменения. Появляются новые тенденции, технологии, специалисты и ученики. В связи с этим необходимо обновлять подходы и методы в образовательном процессе. </a:t>
            </a:r>
          </a:p>
          <a:p>
            <a:r>
              <a:rPr lang="ru-RU" dirty="0"/>
              <a:t>Большой акцент ставится на проектную деятельность, которая подразумевает взаимодействие учеников как друг с другом, так и с преподавателями. </a:t>
            </a:r>
          </a:p>
          <a:p>
            <a:r>
              <a:rPr lang="ru-RU" dirty="0"/>
              <a:t>Любое знание лучше усваивается при его рассмотрении с разных сторон, разных предметов. Развитие метапредметных знаний набирает колоссальные обороты.</a:t>
            </a:r>
          </a:p>
          <a:p>
            <a:r>
              <a:rPr lang="ru-RU" dirty="0"/>
              <a:t>Дифференцированное обучение позволяет учесть интересы и предпочтения всех учеников, их желание изучать предметы при различной степени углубления.</a:t>
            </a:r>
          </a:p>
          <a:p>
            <a:r>
              <a:rPr lang="ru-RU" dirty="0"/>
              <a:t>Безусловно популярный и один из важнейших атрибутов современного образование – развитие </a:t>
            </a:r>
            <a:r>
              <a:rPr lang="en-US" dirty="0"/>
              <a:t>soft-skills</a:t>
            </a:r>
            <a:r>
              <a:rPr lang="ru-RU" dirty="0"/>
              <a:t>, играющих большую роль при совместной работе учеников.</a:t>
            </a:r>
          </a:p>
          <a:p>
            <a:r>
              <a:rPr lang="ru-RU" dirty="0"/>
              <a:t>Также нельзя не отметить рост онлайн образования, тем более его преимущества в текущее время.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D5E8-6592-4707-B194-CFB1E4D1CD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564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Опираясь на данные тезисы, возникла идея создания условий для формирования нового коллектива и параллельного изучения предметов курса 7-9 класса для учеников, поступающих в 10й класс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Ее воплощением стал Онлайн-лагерь, одновременно включающий учебные задачи </a:t>
            </a:r>
            <a:r>
              <a:rPr lang="ru-RU" dirty="0" smtClean="0"/>
              <a:t>и задачи организации рабочей атмосферы в новом коллективе 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3D5E8-6592-4707-B194-CFB1E4D1CD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1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r>
              <a:rPr lang="ru-RU" baseline="0" dirty="0" smtClean="0"/>
              <a:t> онлайн лагеря заключалась в создании условий </a:t>
            </a:r>
            <a:r>
              <a:rPr lang="ru-RU" dirty="0" smtClean="0"/>
              <a:t>для образования дружного коллектива в рамках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обучения, применяя дистанционные технологии. Для этого необходимо выполнить задачи, представленные на слайде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D5E8-6592-4707-B194-CFB1E4D1CD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96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Лагерь проводился в период с 29.06 по 06.07. На слайде</a:t>
            </a:r>
            <a:r>
              <a:rPr lang="ru-RU" baseline="0" dirty="0" smtClean="0"/>
              <a:t> представлен календарь занятий. После каждого занятия ученикам выдавались задания различного уровнях сложности. В течение дня ученики могли обратиться с вопросом по заданиям к преподавателям, а также обсудить его в общей беседе.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D5E8-6592-4707-B194-CFB1E4D1CD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Лучше всего описать работу лагеря могут его участники</a:t>
            </a:r>
            <a:r>
              <a:rPr lang="ru-RU" baseline="0" dirty="0" smtClean="0"/>
              <a:t>. Предлагаем ознакомиться с одним из отзывов, а также приводим пример одного из заданий, решенных ребятам во время работы онлайн-лагеря. </a:t>
            </a:r>
          </a:p>
          <a:p>
            <a:r>
              <a:rPr lang="ru-RU" baseline="0" dirty="0" smtClean="0"/>
              <a:t>Для более подробного ознакомления проделанной работой можно посмотреть записи занятий, которые доступны по </a:t>
            </a:r>
            <a:r>
              <a:rPr lang="en-US" baseline="0" dirty="0" smtClean="0"/>
              <a:t>QR-</a:t>
            </a:r>
            <a:r>
              <a:rPr lang="ru-RU" baseline="0" dirty="0" smtClean="0"/>
              <a:t>коду.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D5E8-6592-4707-B194-CFB1E4D1CD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69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Подводя итог,</a:t>
            </a:r>
            <a:r>
              <a:rPr lang="ru-RU" baseline="0" dirty="0" smtClean="0"/>
              <a:t> в ходе подготовки была реализована программа онлайн лагеря, предложен режим и формат работы, введена система контроля</a:t>
            </a:r>
          </a:p>
          <a:p>
            <a:r>
              <a:rPr lang="ru-RU" baseline="0" dirty="0" smtClean="0"/>
              <a:t>Ученики познакомились с методами работы преподавателей, а также смогли познакомиться друг с другом.</a:t>
            </a:r>
          </a:p>
          <a:p>
            <a:r>
              <a:rPr lang="ru-RU" baseline="0" dirty="0" smtClean="0"/>
              <a:t>Главным результатом стало создание единой информационной модели по темам курса 7-9 класса!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3D5E8-6592-4707-B194-CFB1E4D1CDB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4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5EE3-9829-4D35-9842-E8F5D4F587DF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5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05E-4231-4208-9C1B-AEA1969EC7CE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9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F273-81B5-4CD4-84D4-87DD96311C3B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3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2302-BEA5-46A5-8D70-1FBF32948C93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2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91D5-D3D2-4C3F-A9D5-B902EC7A8982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ECC8-440E-4B5B-8F09-E79D8874471A}" type="datetime1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8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30C-754C-4421-9554-610EB45A1E58}" type="datetime1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8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EBE0-0EF5-462E-BD7C-5132BCD92C6C}" type="datetime1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7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9DCB-2BF7-49B1-8039-C3DCE1048AC1}" type="datetime1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CA7-5BD1-4D90-BF57-B97075781F6E}" type="datetime1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CF6F-0B12-41A7-B6DA-EF04407A384D}" type="datetime1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4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63000"/>
              </a:schemeClr>
            </a:gs>
            <a:gs pos="69000">
              <a:schemeClr val="accent1">
                <a:tint val="44500"/>
                <a:satMod val="160000"/>
                <a:alpha val="58000"/>
              </a:schemeClr>
            </a:gs>
            <a:gs pos="100000">
              <a:schemeClr val="accent1">
                <a:tint val="23500"/>
                <a:satMod val="160000"/>
                <a:alpha val="3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3FDE6-D71E-45DE-A576-C669F6C68870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0DCE-0139-4429-9AF4-5A9FE2E96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9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\Downloads\логотип школы без фона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1677" l="2097" r="78710">
                        <a14:foregroundMark x1="28387" y1="2329" x2="50000" y2="13354"/>
                        <a14:foregroundMark x1="55645" y1="13820" x2="55645" y2="13820"/>
                        <a14:foregroundMark x1="65806" y1="19876" x2="65806" y2="19876"/>
                        <a14:foregroundMark x1="59516" y1="23602" x2="60968" y2="15683"/>
                        <a14:foregroundMark x1="40323" y1="67081" x2="60968" y2="68944"/>
                        <a14:foregroundMark x1="50000" y1="68012" x2="56613" y2="56832"/>
                        <a14:foregroundMark x1="32258" y1="66149" x2="42258" y2="77640"/>
                        <a14:foregroundMark x1="44194" y1="79037" x2="70161" y2="70342"/>
                        <a14:foregroundMark x1="44194" y1="77174" x2="44677" y2="58696"/>
                        <a14:foregroundMark x1="48065" y1="59627" x2="66774" y2="65683"/>
                        <a14:foregroundMark x1="59032" y1="55435" x2="71129" y2="68012"/>
                        <a14:foregroundMark x1="64355" y1="55901" x2="71613" y2="66149"/>
                        <a14:foregroundMark x1="28871" y1="54969" x2="28871" y2="54969"/>
                        <a14:foregroundMark x1="40323" y1="44410" x2="40323" y2="44410"/>
                        <a14:foregroundMark x1="38387" y1="46739" x2="38387" y2="46739"/>
                        <a14:foregroundMark x1="53871" y1="19876" x2="53871" y2="19876"/>
                        <a14:foregroundMark x1="50484" y1="8851" x2="50484" y2="8851"/>
                        <a14:foregroundMark x1="74032" y1="41149" x2="74032" y2="41149"/>
                        <a14:foregroundMark x1="65323" y1="51863" x2="76935" y2="29658"/>
                        <a14:foregroundMark x1="71613" y1="30590" x2="72097" y2="16615"/>
                        <a14:foregroundMark x1="74032" y1="30124" x2="76452" y2="19410"/>
                        <a14:foregroundMark x1="68710" y1="14752" x2="64839" y2="114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8176" b="17085"/>
          <a:stretch/>
        </p:blipFill>
        <p:spPr bwMode="auto">
          <a:xfrm>
            <a:off x="1" y="0"/>
            <a:ext cx="1684288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«Лучшие практики наставничества»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«Командный дух»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79712" y="5301208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>
                <a:solidFill>
                  <a:schemeClr val="tx1"/>
                </a:solidFill>
              </a:rPr>
              <a:t>Авторы: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наставник </a:t>
            </a:r>
            <a:r>
              <a:rPr lang="ru-RU" b="1" dirty="0">
                <a:solidFill>
                  <a:schemeClr val="tx1"/>
                </a:solidFill>
              </a:rPr>
              <a:t>Борисова С.А.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молодой специалист </a:t>
            </a:r>
            <a:r>
              <a:rPr lang="ru-RU" b="1" dirty="0">
                <a:solidFill>
                  <a:schemeClr val="tx1"/>
                </a:solidFill>
              </a:rPr>
              <a:t>Пиль Н.Е.</a:t>
            </a: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116632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</p:spTree>
    <p:extLst>
      <p:ext uri="{BB962C8B-B14F-4D97-AF65-F5344CB8AC3E}">
        <p14:creationId xmlns:p14="http://schemas.microsoft.com/office/powerpoint/2010/main" val="1054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rgbClr val="512373"/>
              </a:buClr>
              <a:buSzPct val="120000"/>
            </a:pPr>
            <a:r>
              <a:rPr lang="ru-RU" dirty="0"/>
              <a:t>Сотрудничество</a:t>
            </a:r>
          </a:p>
          <a:p>
            <a:pPr>
              <a:lnSpc>
                <a:spcPct val="150000"/>
              </a:lnSpc>
              <a:buClr>
                <a:srgbClr val="552579"/>
              </a:buClr>
              <a:buSzPct val="120000"/>
            </a:pPr>
            <a:r>
              <a:rPr lang="ru-RU" dirty="0" err="1"/>
              <a:t>Метапредметность</a:t>
            </a:r>
            <a:endParaRPr lang="ru-RU" dirty="0"/>
          </a:p>
          <a:p>
            <a:pPr>
              <a:lnSpc>
                <a:spcPct val="150000"/>
              </a:lnSpc>
              <a:buClr>
                <a:srgbClr val="552579"/>
              </a:buClr>
              <a:buSzPct val="120000"/>
            </a:pPr>
            <a:r>
              <a:rPr lang="ru-RU" dirty="0"/>
              <a:t>Дифференцированное обучение</a:t>
            </a:r>
          </a:p>
          <a:p>
            <a:pPr>
              <a:lnSpc>
                <a:spcPct val="150000"/>
              </a:lnSpc>
              <a:buClr>
                <a:srgbClr val="552579"/>
              </a:buClr>
              <a:buSzPct val="120000"/>
            </a:pPr>
            <a:r>
              <a:rPr lang="en-US" dirty="0"/>
              <a:t>Soft-skills</a:t>
            </a:r>
            <a:endParaRPr lang="ru-RU" dirty="0"/>
          </a:p>
          <a:p>
            <a:pPr>
              <a:lnSpc>
                <a:spcPct val="150000"/>
              </a:lnSpc>
              <a:buClr>
                <a:srgbClr val="552579"/>
              </a:buClr>
              <a:buSzPct val="120000"/>
            </a:pPr>
            <a:r>
              <a:rPr lang="ru-RU" dirty="0"/>
              <a:t>Онлайн образование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7F6E-3238-4695-9F6F-E461906EC95F}" type="datetime1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9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Есть идея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556792"/>
            <a:ext cx="2736304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Новый коллектив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2" y="1522909"/>
            <a:ext cx="2736304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Учеба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3881373"/>
            <a:ext cx="2592288" cy="1008112"/>
          </a:xfrm>
          <a:prstGeom prst="roundRect">
            <a:avLst/>
          </a:prstGeom>
          <a:solidFill>
            <a:srgbClr val="DDF0C8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Онлайн-лагерь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081C-595D-449C-9FCF-3B7106D508BC}" type="datetime1">
              <a:rPr lang="ru-RU" smtClean="0"/>
              <a:t>10.09.2020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3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6857272" y="3183625"/>
            <a:ext cx="1989070" cy="2734165"/>
            <a:chOff x="6857272" y="3183625"/>
            <a:chExt cx="1989070" cy="2734165"/>
          </a:xfrm>
        </p:grpSpPr>
        <p:sp>
          <p:nvSpPr>
            <p:cNvPr id="10" name="TextBox 9"/>
            <p:cNvSpPr txBox="1"/>
            <p:nvPr/>
          </p:nvSpPr>
          <p:spPr>
            <a:xfrm>
              <a:off x="6857272" y="3183625"/>
              <a:ext cx="17881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Математика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7272" y="4135209"/>
              <a:ext cx="19890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Информатика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7272" y="5086793"/>
              <a:ext cx="18062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Финансовая</a:t>
              </a:r>
            </a:p>
            <a:p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грамотность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16759" y="51188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21" name="Скругленная соединительная линия 20"/>
          <p:cNvCxnSpPr>
            <a:stCxn id="6" idx="3"/>
            <a:endCxn id="10" idx="1"/>
          </p:cNvCxnSpPr>
          <p:nvPr/>
        </p:nvCxnSpPr>
        <p:spPr>
          <a:xfrm flipV="1">
            <a:off x="5868144" y="3414458"/>
            <a:ext cx="989128" cy="970971"/>
          </a:xfrm>
          <a:prstGeom prst="curvedConnector3">
            <a:avLst/>
          </a:prstGeom>
          <a:ln>
            <a:solidFill>
              <a:schemeClr val="tx1"/>
            </a:solidFill>
            <a:headEnd type="stealt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>
            <a:stCxn id="6" idx="3"/>
            <a:endCxn id="15" idx="1"/>
          </p:cNvCxnSpPr>
          <p:nvPr/>
        </p:nvCxnSpPr>
        <p:spPr>
          <a:xfrm>
            <a:off x="5868144" y="4385429"/>
            <a:ext cx="989128" cy="1116863"/>
          </a:xfrm>
          <a:prstGeom prst="curvedConnector3">
            <a:avLst/>
          </a:prstGeom>
          <a:ln>
            <a:solidFill>
              <a:schemeClr val="tx1"/>
            </a:solidFill>
            <a:headEnd type="stealt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stCxn id="6" idx="1"/>
            <a:endCxn id="16" idx="3"/>
          </p:cNvCxnSpPr>
          <p:nvPr/>
        </p:nvCxnSpPr>
        <p:spPr>
          <a:xfrm rot="10800000">
            <a:off x="2288264" y="3414459"/>
            <a:ext cx="987592" cy="970971"/>
          </a:xfrm>
          <a:prstGeom prst="curvedConnector3">
            <a:avLst/>
          </a:prstGeom>
          <a:ln>
            <a:solidFill>
              <a:schemeClr val="tx1"/>
            </a:solidFill>
            <a:headEnd type="stealt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кругленная соединительная линия 30"/>
          <p:cNvCxnSpPr>
            <a:stCxn id="6" idx="1"/>
            <a:endCxn id="35" idx="3"/>
          </p:cNvCxnSpPr>
          <p:nvPr/>
        </p:nvCxnSpPr>
        <p:spPr>
          <a:xfrm rot="10800000" flipV="1">
            <a:off x="2288264" y="4385428"/>
            <a:ext cx="987592" cy="1116863"/>
          </a:xfrm>
          <a:prstGeom prst="curvedConnector3">
            <a:avLst/>
          </a:prstGeom>
          <a:ln>
            <a:solidFill>
              <a:schemeClr val="tx1"/>
            </a:solidFill>
            <a:headEnd type="stealt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3"/>
            <a:endCxn id="14" idx="1"/>
          </p:cNvCxnSpPr>
          <p:nvPr/>
        </p:nvCxnSpPr>
        <p:spPr>
          <a:xfrm flipV="1">
            <a:off x="5868144" y="4366042"/>
            <a:ext cx="989128" cy="19387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349400" y="3183625"/>
            <a:ext cx="1938864" cy="2734165"/>
            <a:chOff x="349400" y="3183625"/>
            <a:chExt cx="1938864" cy="2734165"/>
          </a:xfrm>
        </p:grpSpPr>
        <p:sp>
          <p:nvSpPr>
            <p:cNvPr id="16" name="TextBox 15"/>
            <p:cNvSpPr txBox="1"/>
            <p:nvPr/>
          </p:nvSpPr>
          <p:spPr>
            <a:xfrm>
              <a:off x="578693" y="3183625"/>
              <a:ext cx="17095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Знакомство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6925" y="4135209"/>
              <a:ext cx="1611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Сплочение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9400" y="5086793"/>
              <a:ext cx="19388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Совместная</a:t>
              </a:r>
            </a:p>
            <a:p>
              <a:pPr algn="r"/>
              <a:r>
                <a:rPr lang="ru-RU" sz="2400" dirty="0">
                  <a:ln w="3175">
                    <a:noFill/>
                  </a:ln>
                  <a:solidFill>
                    <a:srgbClr val="002060"/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деятельность</a:t>
              </a:r>
            </a:p>
          </p:txBody>
        </p:sp>
      </p:grpSp>
      <p:cxnSp>
        <p:nvCxnSpPr>
          <p:cNvPr id="39" name="Прямая со стрелкой 38"/>
          <p:cNvCxnSpPr>
            <a:stCxn id="6" idx="1"/>
            <a:endCxn id="17" idx="3"/>
          </p:cNvCxnSpPr>
          <p:nvPr/>
        </p:nvCxnSpPr>
        <p:spPr>
          <a:xfrm flipH="1" flipV="1">
            <a:off x="2288264" y="4366042"/>
            <a:ext cx="987592" cy="19387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36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Цель:</a:t>
            </a:r>
          </a:p>
          <a:p>
            <a:pPr marL="0" indent="0">
              <a:buNone/>
            </a:pPr>
            <a:r>
              <a:rPr lang="ru-RU" dirty="0"/>
              <a:t>Создать условия для образования дружного коллектива в рамках </a:t>
            </a:r>
            <a:r>
              <a:rPr lang="ru-RU" dirty="0" err="1"/>
              <a:t>метапредметного</a:t>
            </a:r>
            <a:r>
              <a:rPr lang="ru-RU" dirty="0"/>
              <a:t> обучения, применяя дистанционные технологии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Задачи:</a:t>
            </a:r>
          </a:p>
          <a:p>
            <a:pPr>
              <a:buClr>
                <a:srgbClr val="552579"/>
              </a:buClr>
              <a:buSzPct val="120000"/>
            </a:pPr>
            <a:r>
              <a:rPr lang="ru-RU" dirty="0"/>
              <a:t>Разработать программу онлайн-лагеря</a:t>
            </a:r>
          </a:p>
          <a:p>
            <a:pPr>
              <a:buClr>
                <a:srgbClr val="552579"/>
              </a:buClr>
              <a:buSzPct val="120000"/>
            </a:pPr>
            <a:r>
              <a:rPr lang="ru-RU" dirty="0"/>
              <a:t>Продумать режим и формат занятий</a:t>
            </a:r>
          </a:p>
          <a:p>
            <a:pPr>
              <a:buClr>
                <a:srgbClr val="552579"/>
              </a:buClr>
              <a:buSzPct val="120000"/>
            </a:pPr>
            <a:r>
              <a:rPr lang="ru-RU" dirty="0"/>
              <a:t>Ввести систему контроля</a:t>
            </a:r>
          </a:p>
          <a:p>
            <a:pPr>
              <a:buClr>
                <a:srgbClr val="552579"/>
              </a:buClr>
              <a:buSzPct val="120000"/>
            </a:pPr>
            <a:r>
              <a:rPr lang="ru-RU" dirty="0"/>
              <a:t>Организовать совместную работу учеников и преподавателей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D7376-CF93-49CD-8E18-ABE203885F1F}" type="datetime1">
              <a:rPr lang="ru-RU" smtClean="0"/>
              <a:t>10.09.2020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</p:spTree>
    <p:extLst>
      <p:ext uri="{BB962C8B-B14F-4D97-AF65-F5344CB8AC3E}">
        <p14:creationId xmlns:p14="http://schemas.microsoft.com/office/powerpoint/2010/main" val="60682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Календарь работы лагеря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048430"/>
              </p:ext>
            </p:extLst>
          </p:nvPr>
        </p:nvGraphicFramePr>
        <p:xfrm>
          <a:off x="469851" y="1268760"/>
          <a:ext cx="8229601" cy="4277070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10192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1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590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Время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29.06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10:00 - 11:20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Метод координат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11:50 - 13:10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Построение графиков функций с модулем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30.06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10:00 - 11:20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Построение графиков в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MS Excel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5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11:50 - 13:10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Уроки по бюджету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5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01.07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10:00 - 11:20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Задача попадания точки в область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11:50 - 13:10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Задача попадания точки в область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5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02.07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10:00 - 11:20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Линейное программирование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5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11:50 - 13:10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Уроки по бюджету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5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03.07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10:00 - 11:20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Задачи на сложные проценты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5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11:50 - 13:10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Линейное программирование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04.07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к</a:t>
                      </a:r>
                      <a:r>
                        <a:rPr lang="ru-RU" sz="16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защите работ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05.07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63" marR="59763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63" marR="59763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06.07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9:30 – 11:30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Защита работ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763" marR="5976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6697" y="566124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 14:00 до 19:00 консультирование учеников по заданиям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A3D-E849-42C3-962E-BF2DAF5BEDBE}" type="datetime1">
              <a:rPr lang="ru-RU" smtClean="0"/>
              <a:t>10.09.2020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</p:spTree>
    <p:extLst>
      <p:ext uri="{BB962C8B-B14F-4D97-AF65-F5344CB8AC3E}">
        <p14:creationId xmlns:p14="http://schemas.microsoft.com/office/powerpoint/2010/main" val="27351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работе онлайн-лагеря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2302-BEA5-46A5-8D70-1FBF32948C93}" type="datetime1">
              <a:rPr lang="ru-RU" smtClean="0"/>
              <a:t>10.09.2020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992A58C-D7A5-4387-9FAE-BD31621BE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56" y="3381917"/>
            <a:ext cx="4991441" cy="25992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342E2E-7D72-42C9-B534-9D73089611F4}"/>
              </a:ext>
            </a:extLst>
          </p:cNvPr>
          <p:cNvSpPr txBox="1"/>
          <p:nvPr/>
        </p:nvSpPr>
        <p:spPr>
          <a:xfrm>
            <a:off x="1419807" y="5981195"/>
            <a:ext cx="2811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Пример выполненной работы</a:t>
            </a:r>
          </a:p>
        </p:txBody>
      </p:sp>
      <p:sp>
        <p:nvSpPr>
          <p:cNvPr id="9" name="Облачко с текстом: прямоугольное со скругленными углами 8">
            <a:extLst>
              <a:ext uri="{FF2B5EF4-FFF2-40B4-BE49-F238E27FC236}">
                <a16:creationId xmlns:a16="http://schemas.microsoft.com/office/drawing/2014/main" xmlns="" id="{13DF92AE-0182-4155-B5D3-470326A80A8C}"/>
              </a:ext>
            </a:extLst>
          </p:cNvPr>
          <p:cNvSpPr/>
          <p:nvPr/>
        </p:nvSpPr>
        <p:spPr>
          <a:xfrm>
            <a:off x="329856" y="1196752"/>
            <a:ext cx="8490615" cy="2082160"/>
          </a:xfrm>
          <a:prstGeom prst="wedgeRoundRectCallout">
            <a:avLst>
              <a:gd name="adj1" fmla="val 43989"/>
              <a:gd name="adj2" fmla="val 5923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dirty="0"/>
              <a:t>         </a:t>
            </a:r>
            <a:r>
              <a:rPr lang="ru-RU" b="1" dirty="0">
                <a:solidFill>
                  <a:srgbClr val="002060"/>
                </a:solidFill>
              </a:rPr>
              <a:t>Никита </a:t>
            </a:r>
            <a:r>
              <a:rPr lang="ru-RU" b="1" dirty="0" smtClean="0">
                <a:solidFill>
                  <a:srgbClr val="002060"/>
                </a:solidFill>
              </a:rPr>
              <a:t>Галкин</a:t>
            </a:r>
          </a:p>
          <a:p>
            <a:pPr algn="just"/>
            <a:endParaRPr lang="ru-RU" sz="800" dirty="0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</a:rPr>
              <a:t>Лагерь оказался для меня очень полезным. Понравилось решать задачи, связанные одновременно с математикой и информатикой. Понял, что эти предметы очень близки. Также было продуктивно работать вне занятий, когда преподаватели давали советы по выполнению проблемных заданий. Помимо этого, мы с ребятами обсуждали задания в общей беседе, что позволило нам познакомиться, так как мы учились в разных классах до этого.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F751D37-E59E-41A6-B5A3-8DDAF7D510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74" y="1263898"/>
            <a:ext cx="470822" cy="432048"/>
          </a:xfrm>
          <a:prstGeom prst="rect">
            <a:avLst/>
          </a:prstGeom>
        </p:spPr>
      </p:pic>
      <p:pic>
        <p:nvPicPr>
          <p:cNvPr id="1028" name="Picture 4" descr="http://qrcoder.ru/code/?https%3A%2F%2Fcloud.mail.ru%2Fpublic%2FeZyE%2F5bQszkSjj&amp;8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509" y="3574183"/>
            <a:ext cx="2407211" cy="240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A342E2E-7D72-42C9-B534-9D73089611F4}"/>
              </a:ext>
            </a:extLst>
          </p:cNvPr>
          <p:cNvSpPr txBox="1"/>
          <p:nvPr/>
        </p:nvSpPr>
        <p:spPr>
          <a:xfrm>
            <a:off x="6114833" y="6020460"/>
            <a:ext cx="2520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Материалы онлайн-лагеря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810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lnSpc>
                <a:spcPct val="114000"/>
              </a:lnSpc>
              <a:buClr>
                <a:srgbClr val="552579"/>
              </a:buClr>
              <a:buSzPct val="120000"/>
            </a:pPr>
            <a:r>
              <a:rPr lang="ru-RU" dirty="0"/>
              <a:t>Программа онлайн-лагеря с режимом и форматом занятий, контролем</a:t>
            </a:r>
          </a:p>
          <a:p>
            <a:pPr>
              <a:lnSpc>
                <a:spcPct val="114000"/>
              </a:lnSpc>
              <a:buClr>
                <a:srgbClr val="552579"/>
              </a:buClr>
              <a:buSzPct val="120000"/>
            </a:pPr>
            <a:r>
              <a:rPr lang="ru-RU" dirty="0"/>
              <a:t>Ознакомление с методами работы преподавателей старшей школы</a:t>
            </a:r>
          </a:p>
          <a:p>
            <a:pPr>
              <a:lnSpc>
                <a:spcPct val="114000"/>
              </a:lnSpc>
              <a:buClr>
                <a:srgbClr val="552579"/>
              </a:buClr>
              <a:buSzPct val="120000"/>
            </a:pPr>
            <a:r>
              <a:rPr lang="ru-RU" dirty="0"/>
              <a:t>Сплочение нового коллектива</a:t>
            </a:r>
          </a:p>
          <a:p>
            <a:pPr>
              <a:lnSpc>
                <a:spcPct val="114000"/>
              </a:lnSpc>
              <a:buClr>
                <a:srgbClr val="552579"/>
              </a:buClr>
              <a:buSzPct val="120000"/>
            </a:pPr>
            <a:r>
              <a:rPr lang="ru-RU" dirty="0"/>
              <a:t>Составление единой информационной модели по темам курса 7-9 класса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E548-D4B5-4B15-AAB3-C9BB3FD447E7}" type="datetime1">
              <a:rPr lang="ru-RU" smtClean="0"/>
              <a:t>10.09.2020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0DCE-0139-4429-9AF4-5A9FE2E96236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ru-RU" dirty="0"/>
              <a:t>Муниципальное автономное общеобразовательное учреждение «СОШ №37», г. Перми</a:t>
            </a:r>
          </a:p>
        </p:txBody>
      </p:sp>
    </p:spTree>
    <p:extLst>
      <p:ext uri="{BB962C8B-B14F-4D97-AF65-F5344CB8AC3E}">
        <p14:creationId xmlns:p14="http://schemas.microsoft.com/office/powerpoint/2010/main" val="14919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735</Words>
  <Application>Microsoft Office PowerPoint</Application>
  <PresentationFormat>Экран (4:3)</PresentationFormat>
  <Paragraphs>118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«Лучшие практики наставничества»</vt:lpstr>
      <vt:lpstr>Актуальность</vt:lpstr>
      <vt:lpstr>Есть идея</vt:lpstr>
      <vt:lpstr>Цели и задачи</vt:lpstr>
      <vt:lpstr>Календарь работы лагеря</vt:lpstr>
      <vt:lpstr>О работе онлайн-лагеря</vt:lpstr>
      <vt:lpstr>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«Лучшие практики наставничества»</dc:title>
  <dc:creator>Мамулька и Сашулька</dc:creator>
  <cp:lastModifiedBy>Борисова С.А.</cp:lastModifiedBy>
  <cp:revision>30</cp:revision>
  <dcterms:created xsi:type="dcterms:W3CDTF">2020-09-05T09:37:18Z</dcterms:created>
  <dcterms:modified xsi:type="dcterms:W3CDTF">2020-09-10T04:52:51Z</dcterms:modified>
</cp:coreProperties>
</file>